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7" r:id="rId6"/>
    <p:sldId id="264" r:id="rId7"/>
    <p:sldId id="263" r:id="rId8"/>
    <p:sldId id="265" r:id="rId9"/>
    <p:sldId id="269" r:id="rId10"/>
    <p:sldId id="266" r:id="rId11"/>
    <p:sldId id="272" r:id="rId12"/>
    <p:sldId id="268" r:id="rId13"/>
    <p:sldId id="270" r:id="rId14"/>
    <p:sldId id="261" r:id="rId15"/>
    <p:sldId id="262" r:id="rId16"/>
    <p:sldId id="271" r:id="rId17"/>
    <p:sldId id="273" r:id="rId18"/>
    <p:sldId id="274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B4B3-982E-4AAC-84FB-1B53C604A040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54D90-9A37-4981-A69B-4F5C86E7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4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4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http://www.boston.com/bigpicture/2010/08/russian_wildfires.html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5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данным </a:t>
            </a:r>
            <a:r>
              <a:rPr lang="en-US" dirty="0" smtClean="0"/>
              <a:t>Greenpeace </a:t>
            </a:r>
            <a:r>
              <a:rPr lang="ru-RU" dirty="0" smtClean="0"/>
              <a:t>России </a:t>
            </a:r>
            <a:r>
              <a:rPr lang="en-US" dirty="0" smtClean="0"/>
              <a:t>http://www.greenpeace.org/russia/ru/campaigns/forests/fires/site-of-fire/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14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данным </a:t>
            </a:r>
            <a:r>
              <a:rPr lang="en-US" dirty="0" smtClean="0"/>
              <a:t>Greenpeace </a:t>
            </a:r>
            <a:r>
              <a:rPr lang="ru-RU" dirty="0" smtClean="0"/>
              <a:t>России </a:t>
            </a:r>
            <a:r>
              <a:rPr lang="en-US" dirty="0" smtClean="0"/>
              <a:t>http://www.greenpeace.org/russia/ru/campaigns/forests/fires/site-of-fire/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http://i.sakh.com/info/p/photos/75/75369/f17e60cdd8a.jpg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94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http://uznt42.ru/index.php?newsid=1281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9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http://uznt42.ru/index.php?newsid=1281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0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http://img-fotki.yandex.ru/get/9763/30134446.129/0_a1462_7d06b590_XL.jpg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4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http://img-fotki.yandex.ru/get/4403/alexeyyaroshenko.9/0_54dc5_aa9ffc40_XL.jpg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1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6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http://www.boston.com/bigpicture/2010/08/russian_wildfires.html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7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http://52.mchs.gov.ru/pressroom/news/item/2627580/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0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http://52.mchs.gov.ru/pressroom/news/item/2639915/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8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http://www.rosleshoz.gov.ru/forest_fires/prediction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4D90-9A37-4981-A69B-4F5C86E7DB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4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9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7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9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C683-F522-4025-ABBA-E0E2220E2A4F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DD0F-1AA1-41E4-BD64-996547D25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peace.org/russia/ru/campaigns/forests/fires/site-of-fire/" TargetMode="External"/><Relationship Id="rId7" Type="http://schemas.openxmlformats.org/officeDocument/2006/relationships/hyperlink" Target="http://dk.rominten.ru/p0120.htm" TargetMode="External"/><Relationship Id="rId2" Type="http://schemas.openxmlformats.org/officeDocument/2006/relationships/hyperlink" Target="http://uznt42.ru/index.php?newsid=12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sleshoz.gov.ru/forest_fires/prediction" TargetMode="External"/><Relationship Id="rId5" Type="http://schemas.openxmlformats.org/officeDocument/2006/relationships/hyperlink" Target="http://www.bellona.ru/files/fil_12-07-2013_overview_2013.pdf" TargetMode="External"/><Relationship Id="rId4" Type="http://schemas.openxmlformats.org/officeDocument/2006/relationships/hyperlink" Target="http://52.mchs.gov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54" y="3788195"/>
            <a:ext cx="7772400" cy="1945061"/>
          </a:xfrm>
        </p:spPr>
        <p:txBody>
          <a:bodyPr/>
          <a:lstStyle/>
          <a:p>
            <a:r>
              <a:rPr lang="ru-RU" b="1" dirty="0" smtClean="0"/>
              <a:t>БЕДСТВИЕ ИЛИ ПОМОЩЬ</a:t>
            </a:r>
            <a:br>
              <a:rPr lang="ru-RU" b="1" dirty="0" smtClean="0"/>
            </a:br>
            <a:r>
              <a:rPr lang="ru-RU" b="1" dirty="0" smtClean="0"/>
              <a:t>ПРИРОДЕ?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5" y="99517"/>
            <a:ext cx="748213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12" y="1844824"/>
            <a:ext cx="4929484" cy="1943371"/>
          </a:xfrm>
          <a:prstGeom prst="rect">
            <a:avLst/>
          </a:prstGeom>
        </p:spPr>
      </p:pic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004" y="6453336"/>
            <a:ext cx="9131995" cy="4046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Выполнила учитель истории и обществознания МБОУ СОШ №8 г. Кстово </a:t>
            </a:r>
            <a:r>
              <a:rPr lang="ru-RU" b="1" dirty="0" err="1" smtClean="0">
                <a:solidFill>
                  <a:schemeClr val="bg1"/>
                </a:solidFill>
              </a:rPr>
              <a:t>Выборнова</a:t>
            </a:r>
            <a:r>
              <a:rPr lang="ru-RU" b="1" dirty="0" smtClean="0">
                <a:solidFill>
                  <a:schemeClr val="bg1"/>
                </a:solidFill>
              </a:rPr>
              <a:t> И.А.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По данным МЧС Нижегородской области: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25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/>
              <a:t>Впервые в </a:t>
            </a:r>
            <a:r>
              <a:rPr lang="ru-RU" b="1" dirty="0" smtClean="0"/>
              <a:t>2015 </a:t>
            </a:r>
            <a:r>
              <a:rPr lang="ru-RU" b="1" dirty="0"/>
              <a:t>году 19 марта в ходе космического мониторинга зафиксировано </a:t>
            </a:r>
            <a:r>
              <a:rPr lang="ru-RU" b="1" dirty="0" smtClean="0"/>
              <a:t>два случая палов - </a:t>
            </a:r>
            <a:r>
              <a:rPr lang="ru-RU" b="1" dirty="0"/>
              <a:t>в Воротынском районе </a:t>
            </a:r>
            <a:r>
              <a:rPr lang="ru-RU" b="1" dirty="0" smtClean="0"/>
              <a:t>(там проводилось </a:t>
            </a:r>
            <a:r>
              <a:rPr lang="ru-RU" b="1" dirty="0"/>
              <a:t>сжигание порубочных </a:t>
            </a:r>
            <a:r>
              <a:rPr lang="ru-RU" b="1" dirty="0" smtClean="0"/>
              <a:t>остатков).</a:t>
            </a:r>
            <a:endParaRPr lang="ru-RU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/>
              <a:t>Также с 16 по 19 марта на территории области уже зарегистрированы 15 случаев загорания мусора (в </a:t>
            </a:r>
            <a:r>
              <a:rPr lang="ru-RU" b="1" dirty="0" smtClean="0"/>
              <a:t>г. </a:t>
            </a:r>
            <a:r>
              <a:rPr lang="ru-RU" b="1" dirty="0"/>
              <a:t>Дзержинск, </a:t>
            </a:r>
            <a:r>
              <a:rPr lang="ru-RU" b="1" dirty="0" err="1"/>
              <a:t>Краснобаковском</a:t>
            </a:r>
            <a:r>
              <a:rPr lang="ru-RU" b="1" dirty="0"/>
              <a:t>, Городецком, </a:t>
            </a:r>
            <a:r>
              <a:rPr lang="ru-RU" b="1" dirty="0" err="1"/>
              <a:t>Балахнинском</a:t>
            </a:r>
            <a:r>
              <a:rPr lang="ru-RU" b="1" dirty="0"/>
              <a:t>, </a:t>
            </a:r>
            <a:r>
              <a:rPr lang="ru-RU" b="1" i="1" dirty="0" err="1"/>
              <a:t>Кстовском</a:t>
            </a:r>
            <a:r>
              <a:rPr lang="ru-RU" b="1" dirty="0"/>
              <a:t>, </a:t>
            </a:r>
            <a:r>
              <a:rPr lang="ru-RU" b="1" dirty="0" err="1"/>
              <a:t>Ковернинском</a:t>
            </a:r>
            <a:r>
              <a:rPr lang="ru-RU" b="1" dirty="0"/>
              <a:t>, Володарском районах, а также в г. Урень, г. Балахна, г. Бор, г. Павлово).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881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По данным МЧС Нижегородской области: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20 марта в Нижегородском районе города Нижнего Новгорода произошло загорание травы на площади 60 м. кв.</a:t>
            </a:r>
          </a:p>
          <a:p>
            <a:pPr marL="0" indent="0" algn="just">
              <a:buNone/>
            </a:pPr>
            <a:r>
              <a:rPr lang="ru-RU" b="1" dirty="0"/>
              <a:t>23 марта в городском округе г. Бор (в непосредственной близости от Борского моста, территория поймы реки Волга) произошло загорание травы на площади 1,56 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7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По предварительному прогнозу пожарной опасности в лесах Российской Федерации на 2015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496944" cy="34172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повышенная </a:t>
            </a:r>
            <a:r>
              <a:rPr lang="ru-RU" b="1" dirty="0"/>
              <a:t>вероятность превышения среднемноголетних значений параметров пожарной опасности </a:t>
            </a:r>
            <a:r>
              <a:rPr lang="ru-RU" b="1" dirty="0" smtClean="0"/>
              <a:t>прогнозируется на территории Нижегородской области в мае (западная и центральная части области), июне (западная часть области) и сентябре (на всей территории области).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806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" y="188640"/>
            <a:ext cx="8892480" cy="5820533"/>
          </a:xfrm>
          <a:prstGeom prst="rect">
            <a:avLst/>
          </a:prstGeom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5395" y="6211098"/>
            <a:ext cx="9144000" cy="671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Сильный ветер гнет сожженные деревья в селе Белоомут (автор </a:t>
            </a:r>
            <a:r>
              <a:rPr lang="ru-RU" b="1" dirty="0" smtClean="0">
                <a:solidFill>
                  <a:schemeClr val="bg1"/>
                </a:solidFill>
              </a:rPr>
              <a:t>фотографии </a:t>
            </a:r>
            <a:r>
              <a:rPr lang="ru-RU" b="1" dirty="0" smtClean="0">
                <a:solidFill>
                  <a:schemeClr val="bg1"/>
                </a:solidFill>
              </a:rPr>
              <a:t>– Андрей Смирнов).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9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Основные причины возникновения палов: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204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/>
              <a:t>В России практически нет контроля над соблюдением правил пожарной безопасности на природных территориях, и в особенности на землях сельскохозяйственного назначения.</a:t>
            </a:r>
          </a:p>
          <a:p>
            <a:pPr algn="just"/>
            <a:r>
              <a:rPr lang="ru-RU" dirty="0"/>
              <a:t>Не ведется просветительская работа. Это приводит к распространению легенды о том, что выжигание способствует лучшему росту травы.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3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Основные причины возникновения палов: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50405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Хулиганство.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Сельскохозяйственные организации прибегают к выжиганию травы, как к самому дешевому способу очистки сенокосов и пастбищ или утилизации отходов.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Повышенные среднегодовые температуры, более частые и сильные засухи, малоснежные зимы и другие климатические факторы.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818323" cy="5908276"/>
          </a:xfrm>
          <a:prstGeom prst="rect">
            <a:avLst/>
          </a:prstGeom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5395" y="6309320"/>
            <a:ext cx="9144000" cy="57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Автор </a:t>
            </a:r>
            <a:r>
              <a:rPr lang="ru-RU" sz="2400" b="1" dirty="0" smtClean="0">
                <a:solidFill>
                  <a:schemeClr val="bg1"/>
                </a:solidFill>
              </a:rPr>
              <a:t>фотографии </a:t>
            </a:r>
            <a:r>
              <a:rPr lang="ru-RU" sz="2400" b="1" dirty="0" smtClean="0">
                <a:solidFill>
                  <a:schemeClr val="bg1"/>
                </a:solidFill>
              </a:rPr>
              <a:t>– Андрей </a:t>
            </a:r>
            <a:r>
              <a:rPr lang="ru-RU" sz="2400" b="1" dirty="0" err="1" smtClean="0">
                <a:solidFill>
                  <a:schemeClr val="bg1"/>
                </a:solidFill>
              </a:rPr>
              <a:t>Клитин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5395" y="216496"/>
            <a:ext cx="9144000" cy="1114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u="sng" dirty="0" smtClean="0">
                <a:solidFill>
                  <a:schemeClr val="bg1"/>
                </a:solidFill>
              </a:rPr>
              <a:t>Весенние палы вредны и опасны!</a:t>
            </a:r>
            <a:endParaRPr lang="ru-RU" sz="4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0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Для того чтобы не допустить лесной пожар, достаточно соблюдать несколько правил: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b="1" u="sng" dirty="0"/>
              <a:t>Никогда</a:t>
            </a:r>
            <a:r>
              <a:rPr lang="ru-RU" b="1" dirty="0"/>
              <a:t> не поджигайте сухую траву на полях и полянах. Если вы увидите, как это делают другие, постарайтесь их остановить и объяснить, что травяные палы </a:t>
            </a:r>
            <a:r>
              <a:rPr lang="ru-RU" b="1" u="sng" dirty="0"/>
              <a:t>очень</a:t>
            </a:r>
            <a:r>
              <a:rPr lang="ru-RU" b="1" dirty="0"/>
              <a:t> </a:t>
            </a:r>
            <a:r>
              <a:rPr lang="ru-RU" b="1" dirty="0" smtClean="0"/>
              <a:t>опасны.</a:t>
            </a:r>
          </a:p>
          <a:p>
            <a:r>
              <a:rPr lang="ru-RU" b="1" u="sng" dirty="0"/>
              <a:t>Никогда</a:t>
            </a:r>
            <a:r>
              <a:rPr lang="ru-RU" b="1" dirty="0"/>
              <a:t> не разводите костёр в сухом </a:t>
            </a:r>
            <a:r>
              <a:rPr lang="ru-RU" b="1" dirty="0" smtClean="0"/>
              <a:t>лесу! Кострище должно располагаться </a:t>
            </a:r>
            <a:r>
              <a:rPr lang="ru-RU" b="1" dirty="0"/>
              <a:t>на </a:t>
            </a:r>
            <a:r>
              <a:rPr lang="ru-RU" b="1" dirty="0" smtClean="0"/>
              <a:t>песке </a:t>
            </a:r>
            <a:r>
              <a:rPr lang="ru-RU" b="1" dirty="0"/>
              <a:t>или </a:t>
            </a:r>
            <a:r>
              <a:rPr lang="ru-RU" b="1" dirty="0" smtClean="0"/>
              <a:t>глине - </a:t>
            </a:r>
            <a:r>
              <a:rPr lang="ru-RU" b="1" dirty="0"/>
              <a:t>п</a:t>
            </a:r>
            <a:r>
              <a:rPr lang="ru-RU" b="1" dirty="0" smtClean="0"/>
              <a:t>режде </a:t>
            </a:r>
            <a:r>
              <a:rPr lang="ru-RU" b="1" dirty="0"/>
              <a:t>чем развести костёр, сгребите лесную подстилку с кострища и вокруг него в радиусе одного </a:t>
            </a:r>
            <a:r>
              <a:rPr lang="ru-RU" b="1" dirty="0" smtClean="0"/>
              <a:t>метра.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946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40360"/>
          </a:xfr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000" b="1" dirty="0"/>
              <a:t>Хорошо залейте костёр перед уходом. </a:t>
            </a:r>
            <a:r>
              <a:rPr lang="ru-RU" sz="3000" b="1" dirty="0" smtClean="0"/>
              <a:t>Не </a:t>
            </a:r>
            <a:r>
              <a:rPr lang="ru-RU" sz="3000" b="1" dirty="0"/>
              <a:t>уходите от залитого костра, пока от него идёт дым или </a:t>
            </a:r>
            <a:r>
              <a:rPr lang="ru-RU" sz="3000" b="1" dirty="0" smtClean="0"/>
              <a:t>пар.</a:t>
            </a:r>
          </a:p>
          <a:p>
            <a:r>
              <a:rPr lang="ru-RU" sz="3000" b="1" dirty="0"/>
              <a:t>Не заезжайте в лес на автомобилях и особенно мотоциклах. Искры из глушителя могут вызвать пожар, особенно в сухом лесу.</a:t>
            </a:r>
            <a:endParaRPr lang="ru-RU" sz="30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Для того чтобы не допустить лесной пожар, достаточно соблюдать несколько правил: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3686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использованных ресурсов: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052736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dirty="0" smtClean="0"/>
              <a:t>«Весенний </a:t>
            </a:r>
            <a:r>
              <a:rPr lang="ru-RU" sz="3400" dirty="0"/>
              <a:t>пал травы - рукотворное стихийное бедствие</a:t>
            </a:r>
            <a:r>
              <a:rPr lang="ru-RU" sz="3400" dirty="0" smtClean="0"/>
              <a:t>!», </a:t>
            </a:r>
            <a:r>
              <a:rPr lang="en-US" sz="3400" dirty="0">
                <a:hlinkClick r:id="rId2"/>
              </a:rPr>
              <a:t>http://</a:t>
            </a:r>
            <a:r>
              <a:rPr lang="en-US" sz="3400" dirty="0" smtClean="0">
                <a:hlinkClick r:id="rId2"/>
              </a:rPr>
              <a:t>uznt42.ru/index.php?newsid=1281</a:t>
            </a:r>
            <a:endParaRPr lang="ru-RU" sz="3400" dirty="0" smtClean="0"/>
          </a:p>
          <a:p>
            <a:r>
              <a:rPr lang="ru-RU" sz="3400" dirty="0" smtClean="0"/>
              <a:t>Гринпис России, статья «Травяные палы», </a:t>
            </a:r>
            <a:r>
              <a:rPr lang="en-US" sz="3400" dirty="0">
                <a:hlinkClick r:id="rId3"/>
              </a:rPr>
              <a:t>http://www.greenpeace.org/russia/ru/campaigns/forests/fires/site-of-fire</a:t>
            </a:r>
            <a:r>
              <a:rPr lang="en-US" sz="3400" dirty="0" smtClean="0">
                <a:hlinkClick r:id="rId3"/>
              </a:rPr>
              <a:t>/</a:t>
            </a:r>
            <a:endParaRPr lang="ru-RU" sz="3400" dirty="0" smtClean="0"/>
          </a:p>
          <a:p>
            <a:r>
              <a:rPr lang="ru-RU" sz="3400" dirty="0" smtClean="0"/>
              <a:t>Материалы </a:t>
            </a:r>
            <a:r>
              <a:rPr lang="ru-RU" sz="3400" dirty="0"/>
              <a:t>сайта Главного управления МЧС России по Нижегородской области </a:t>
            </a:r>
            <a:r>
              <a:rPr lang="en-US" sz="3400" dirty="0">
                <a:hlinkClick r:id="rId4"/>
              </a:rPr>
              <a:t>http://52.mchs.gov.ru</a:t>
            </a:r>
            <a:r>
              <a:rPr lang="en-US" sz="3400" dirty="0" smtClean="0">
                <a:hlinkClick r:id="rId4"/>
              </a:rPr>
              <a:t>/</a:t>
            </a:r>
            <a:endParaRPr lang="ru-RU" sz="3400" dirty="0" smtClean="0"/>
          </a:p>
          <a:p>
            <a:r>
              <a:rPr lang="ru-RU" sz="3400" dirty="0" smtClean="0"/>
              <a:t>«Обзор </a:t>
            </a:r>
            <a:r>
              <a:rPr lang="ru-RU" sz="3400" dirty="0"/>
              <a:t>по сельскохозяйственным сжиганиям и по другим природным пожарам на территории России в весенний период 2013 </a:t>
            </a:r>
            <a:r>
              <a:rPr lang="ru-RU" sz="3400" dirty="0" smtClean="0"/>
              <a:t>года» под ред. Е. </a:t>
            </a:r>
            <a:r>
              <a:rPr lang="ru-RU" sz="3400" dirty="0" err="1" smtClean="0"/>
              <a:t>Кобец</a:t>
            </a:r>
            <a:r>
              <a:rPr lang="ru-RU" sz="3400" dirty="0" smtClean="0"/>
              <a:t>. </a:t>
            </a:r>
            <a:r>
              <a:rPr lang="en-US" sz="3400" dirty="0">
                <a:hlinkClick r:id="rId5"/>
              </a:rPr>
              <a:t>http://</a:t>
            </a:r>
            <a:r>
              <a:rPr lang="en-US" sz="3400" dirty="0" smtClean="0">
                <a:hlinkClick r:id="rId5"/>
              </a:rPr>
              <a:t>www.bellona.ru/files/fil_12-07-2013_overview_2013.pdf</a:t>
            </a:r>
            <a:endParaRPr lang="ru-RU" sz="3400" dirty="0" smtClean="0"/>
          </a:p>
          <a:p>
            <a:r>
              <a:rPr lang="ru-RU" sz="3400" dirty="0" smtClean="0"/>
              <a:t>«Предварительный </a:t>
            </a:r>
            <a:r>
              <a:rPr lang="ru-RU" sz="3400" dirty="0"/>
              <a:t>прогноз пожарной опасности в лесах Российской Федерации на 2015 </a:t>
            </a:r>
            <a:r>
              <a:rPr lang="ru-RU" sz="3400" dirty="0" smtClean="0"/>
              <a:t>год», </a:t>
            </a:r>
            <a:r>
              <a:rPr lang="en-US" sz="3400" dirty="0" smtClean="0">
                <a:hlinkClick r:id="rId6"/>
              </a:rPr>
              <a:t>http</a:t>
            </a:r>
            <a:r>
              <a:rPr lang="en-US" sz="3400" dirty="0">
                <a:hlinkClick r:id="rId6"/>
              </a:rPr>
              <a:t>://</a:t>
            </a:r>
            <a:r>
              <a:rPr lang="en-US" sz="3400" dirty="0" smtClean="0">
                <a:hlinkClick r:id="rId6"/>
              </a:rPr>
              <a:t>www.rosleshoz.gov.ru/forest_fires/prediction</a:t>
            </a:r>
            <a:endParaRPr lang="ru-RU" sz="3400" dirty="0" smtClean="0"/>
          </a:p>
          <a:p>
            <a:r>
              <a:rPr lang="ru-RU" sz="3400" dirty="0" smtClean="0"/>
              <a:t>Соколов </a:t>
            </a:r>
            <a:r>
              <a:rPr lang="ru-RU" sz="3400" dirty="0" smtClean="0"/>
              <a:t>А.А., статья «Опасность и вред весенних палов сухой травы», </a:t>
            </a:r>
            <a:r>
              <a:rPr lang="en-US" sz="3400" dirty="0" smtClean="0">
                <a:hlinkClick r:id="rId7"/>
              </a:rPr>
              <a:t>http://</a:t>
            </a:r>
            <a:r>
              <a:rPr lang="en-US" sz="3400" dirty="0" smtClean="0">
                <a:hlinkClick r:id="rId7"/>
              </a:rPr>
              <a:t>dk.rominten.ru/p0120.htm</a:t>
            </a:r>
            <a:endParaRPr lang="ru-RU" sz="3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Традиционно, весна – время пробуждения</a:t>
            </a:r>
            <a:r>
              <a:rPr lang="ru-RU" b="1" baseline="0" dirty="0" smtClean="0"/>
              <a:t> и обновления </a:t>
            </a:r>
            <a:r>
              <a:rPr lang="ru-RU" b="1" dirty="0" smtClean="0"/>
              <a:t>природы. А так же,</a:t>
            </a:r>
            <a:r>
              <a:rPr lang="ru-RU" b="1" baseline="0" dirty="0" smtClean="0"/>
              <a:t> время возникновения</a:t>
            </a:r>
            <a:r>
              <a:rPr lang="ru-RU" b="1" dirty="0" smtClean="0"/>
              <a:t> локальных </a:t>
            </a:r>
            <a:r>
              <a:rPr lang="ru-RU" b="1" baseline="0" dirty="0" smtClean="0"/>
              <a:t> возгораний и широкомасштабных пожаров. Весенние палы – это поджог сухой прошлогодней травы, который многие люди всё ещё считают полезным для природы.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619672" y="5517232"/>
            <a:ext cx="5904656" cy="1268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Давайте разберемся: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опасны палы </a:t>
            </a:r>
            <a:r>
              <a:rPr lang="ru-RU" sz="3600" b="1" dirty="0" smtClean="0">
                <a:solidFill>
                  <a:schemeClr val="bg1"/>
                </a:solidFill>
              </a:rPr>
              <a:t>или нет?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6293818"/>
            <a:ext cx="9144000" cy="5721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Тушение тростникового пала в окрестностях Астраханского заповедника в марте 2014 года (автор фотографии - Мария Васильева</a:t>
            </a:r>
            <a:r>
              <a:rPr lang="ru-RU" b="1" dirty="0" smtClean="0">
                <a:solidFill>
                  <a:schemeClr val="bg1"/>
                </a:solidFill>
              </a:rPr>
              <a:t>).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32440" cy="56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Мнение, что на выжженном месте трава растет быстрее, а зола удобряет почву, повышая ее плодородность  – МИФ!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90947"/>
            <a:ext cx="8856984" cy="2870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Сегодня доказано, что огонь выжигает самый плодородный поверхностный </a:t>
            </a:r>
            <a:r>
              <a:rPr lang="ru-RU" b="1" dirty="0" err="1" smtClean="0"/>
              <a:t>гумусный</a:t>
            </a:r>
            <a:r>
              <a:rPr lang="ru-RU" b="1" dirty="0" smtClean="0"/>
              <a:t> слой. Гибнет вся полезная микрофлора, в том числе и та, которая помогает растениям противостоять болезням. </a:t>
            </a: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611358" y="5445224"/>
            <a:ext cx="7992888" cy="12047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 восстановление почвы </a:t>
            </a:r>
            <a:r>
              <a:rPr lang="ru-RU" b="1" dirty="0" smtClean="0">
                <a:solidFill>
                  <a:schemeClr val="bg1"/>
                </a:solidFill>
              </a:rPr>
              <a:t>уходит </a:t>
            </a:r>
            <a:r>
              <a:rPr lang="ru-RU" b="1" dirty="0" smtClean="0">
                <a:solidFill>
                  <a:schemeClr val="bg1"/>
                </a:solidFill>
              </a:rPr>
              <a:t>время, как раз самое </a:t>
            </a:r>
            <a:r>
              <a:rPr lang="ru-RU" b="1" i="1" dirty="0" smtClean="0">
                <a:solidFill>
                  <a:schemeClr val="bg1"/>
                </a:solidFill>
              </a:rPr>
              <a:t>ценное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весеннее время</a:t>
            </a:r>
            <a:r>
              <a:rPr lang="ru-RU" b="1" dirty="0" smtClean="0">
                <a:solidFill>
                  <a:schemeClr val="bg1"/>
                </a:solidFill>
              </a:rPr>
              <a:t>, когда растения набирают силу.</a:t>
            </a:r>
          </a:p>
        </p:txBody>
      </p:sp>
    </p:spTree>
    <p:extLst>
      <p:ext uri="{BB962C8B-B14F-4D97-AF65-F5344CB8AC3E}">
        <p14:creationId xmlns:p14="http://schemas.microsoft.com/office/powerpoint/2010/main" val="40522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u="sng" dirty="0" smtClean="0"/>
              <a:t>От пожаров гибнет лес!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002" y="1052736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Даже слабый</a:t>
            </a:r>
            <a:r>
              <a:rPr lang="ru-RU" b="1" dirty="0"/>
              <a:t>, быстрый травяной пожар способен привести к гибели молодых лесных посадок, создаваемых для защиты полей от иссушения, берегов от эрозии, дорог от снежных и пыльных </a:t>
            </a:r>
            <a:r>
              <a:rPr lang="ru-RU" b="1" dirty="0" smtClean="0"/>
              <a:t>заносов. </a:t>
            </a:r>
            <a:r>
              <a:rPr lang="ru-RU" b="1" dirty="0"/>
              <a:t>При весеннем пале могут </a:t>
            </a:r>
            <a:r>
              <a:rPr lang="ru-RU" b="1" dirty="0" smtClean="0"/>
              <a:t>обгореть или сгореть набухающие </a:t>
            </a:r>
            <a:r>
              <a:rPr lang="ru-RU" b="1" dirty="0"/>
              <a:t>весной почки, что очень вредит дереву, даже если оно выживет.</a:t>
            </a:r>
            <a:endParaRPr lang="ru-RU" b="1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107504" y="5157192"/>
            <a:ext cx="8892480" cy="14401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bg1"/>
                </a:solidFill>
              </a:rPr>
              <a:t>З</a:t>
            </a:r>
            <a:r>
              <a:rPr lang="ru-RU" sz="3000" b="1" dirty="0" smtClean="0">
                <a:solidFill>
                  <a:schemeClr val="bg1"/>
                </a:solidFill>
              </a:rPr>
              <a:t>а </a:t>
            </a:r>
            <a:r>
              <a:rPr lang="ru-RU" sz="3000" b="1" dirty="0">
                <a:solidFill>
                  <a:schemeClr val="bg1"/>
                </a:solidFill>
              </a:rPr>
              <a:t>последние </a:t>
            </a:r>
            <a:r>
              <a:rPr lang="ru-RU" sz="3000" b="1" dirty="0" smtClean="0">
                <a:solidFill>
                  <a:schemeClr val="bg1"/>
                </a:solidFill>
              </a:rPr>
              <a:t>15 лет </a:t>
            </a:r>
            <a:r>
              <a:rPr lang="ru-RU" sz="3000" b="1" dirty="0">
                <a:solidFill>
                  <a:schemeClr val="bg1"/>
                </a:solidFill>
              </a:rPr>
              <a:t>от травяных </a:t>
            </a:r>
            <a:r>
              <a:rPr lang="ru-RU" sz="3000" b="1" dirty="0" smtClean="0">
                <a:solidFill>
                  <a:schemeClr val="bg1"/>
                </a:solidFill>
              </a:rPr>
              <a:t>палов </a:t>
            </a:r>
            <a:r>
              <a:rPr lang="ru-RU" sz="3000" b="1" dirty="0">
                <a:solidFill>
                  <a:schemeClr val="bg1"/>
                </a:solidFill>
              </a:rPr>
              <a:t>погибла значительная часть лесополос, </a:t>
            </a:r>
            <a:r>
              <a:rPr lang="ru-RU" sz="3000" b="1" dirty="0" smtClean="0">
                <a:solidFill>
                  <a:schemeClr val="bg1"/>
                </a:solidFill>
              </a:rPr>
              <a:t>высаженных </a:t>
            </a:r>
            <a:r>
              <a:rPr lang="ru-RU" sz="3000" b="1" dirty="0">
                <a:solidFill>
                  <a:schemeClr val="bg1"/>
                </a:solidFill>
              </a:rPr>
              <a:t>в нашей стране  </a:t>
            </a:r>
            <a:r>
              <a:rPr lang="ru-RU" sz="3000" b="1" dirty="0" smtClean="0">
                <a:solidFill>
                  <a:schemeClr val="bg1"/>
                </a:solidFill>
              </a:rPr>
              <a:t>за последнее столетие.</a:t>
            </a:r>
            <a:endParaRPr lang="ru-RU" sz="3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6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7" y="260648"/>
            <a:ext cx="8676456" cy="5780689"/>
          </a:xfrm>
          <a:prstGeom prst="rect">
            <a:avLst/>
          </a:prstGeom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5395" y="6525344"/>
            <a:ext cx="9144000" cy="455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Торфяные пожары во Владимирской области (автор фотографии - Мария Васильева).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40" y="-99392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Выжигание сухостоя приводит к гибели животных и птиц!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0" y="1268760"/>
            <a:ext cx="8928992" cy="41764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На пожарищах очень часто находят сгоревшие птичье гнезда со следами кладки таких птиц как кряква, бекас, овсянка, жаворонок и других. </a:t>
            </a:r>
            <a:r>
              <a:rPr lang="ru-RU" b="1" dirty="0"/>
              <a:t>В огне могут погибнуть и пострадать звери, пресмыкающиеся, </a:t>
            </a:r>
            <a:r>
              <a:rPr lang="ru-RU" b="1" dirty="0" smtClean="0"/>
              <a:t>земноводные, насекомые: </a:t>
            </a:r>
            <a:r>
              <a:rPr lang="ru-RU" b="1" dirty="0"/>
              <a:t>особенно новорожденные зайчата, ежи и </a:t>
            </a:r>
            <a:r>
              <a:rPr lang="ru-RU" b="1" dirty="0" smtClean="0"/>
              <a:t>ежата, лягушки, личинки и куколки насекомых, истребляющих различных садовых вредителей. </a:t>
            </a:r>
            <a:endParaRPr lang="ru-RU" b="1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539552" y="5301208"/>
            <a:ext cx="7992888" cy="14401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При сильном травяном пожаре гибнут </a:t>
            </a:r>
            <a:r>
              <a:rPr lang="ru-RU" sz="3000" b="1" i="1" dirty="0" smtClean="0">
                <a:solidFill>
                  <a:schemeClr val="bg1"/>
                </a:solidFill>
              </a:rPr>
              <a:t>практически все </a:t>
            </a:r>
            <a:r>
              <a:rPr lang="ru-RU" sz="3000" b="1" dirty="0" smtClean="0">
                <a:solidFill>
                  <a:schemeClr val="bg1"/>
                </a:solidFill>
              </a:rPr>
              <a:t>животные, живущие в сухой траве или на поверхности почвы.</a:t>
            </a:r>
          </a:p>
        </p:txBody>
      </p:sp>
    </p:spTree>
    <p:extLst>
      <p:ext uri="{BB962C8B-B14F-4D97-AF65-F5344CB8AC3E}">
        <p14:creationId xmlns:p14="http://schemas.microsoft.com/office/powerpoint/2010/main" val="28675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Дым травяных пожаров очень вреден для человека!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30963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При сжигании травы в городе, вдоль автодорог, высвобождаются соли тяжелых металлов, отравляя собой воздух. </a:t>
            </a:r>
            <a:r>
              <a:rPr lang="ru-RU" b="1" dirty="0"/>
              <a:t>В сельской местности в огне сгорают остатки удобрений и ядохимикатов, образуя летучие токсичные органические и неорганические соединения. </a:t>
            </a:r>
            <a:endParaRPr lang="ru-RU" b="1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539552" y="4365104"/>
            <a:ext cx="7992888" cy="23762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>
                <a:solidFill>
                  <a:schemeClr val="bg1"/>
                </a:solidFill>
              </a:rPr>
              <a:t>Воздействие дыма от пожаров на природных территориях вызывает </a:t>
            </a:r>
            <a:r>
              <a:rPr lang="ru-RU" sz="3000" b="1" i="1" dirty="0">
                <a:solidFill>
                  <a:schemeClr val="bg1"/>
                </a:solidFill>
              </a:rPr>
              <a:t>целый ряд различных заболеваний</a:t>
            </a:r>
            <a:r>
              <a:rPr lang="ru-RU" sz="3000" b="1" dirty="0">
                <a:solidFill>
                  <a:schemeClr val="bg1"/>
                </a:solidFill>
              </a:rPr>
              <a:t> органов дыхания, сердечно-сосудистой системы, аллергические обострения, а также рост детской смертности.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72085" cy="5564514"/>
          </a:xfrm>
          <a:prstGeom prst="rect">
            <a:avLst/>
          </a:prstGeom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5395" y="6525344"/>
            <a:ext cx="9144000" cy="455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Сухая трава горит недалеко от г. Воронеж (автор </a:t>
            </a:r>
            <a:r>
              <a:rPr lang="ru-RU" b="1" dirty="0" smtClean="0">
                <a:solidFill>
                  <a:schemeClr val="bg1"/>
                </a:solidFill>
              </a:rPr>
              <a:t>фотографии </a:t>
            </a:r>
            <a:r>
              <a:rPr lang="ru-RU" b="1" dirty="0" smtClean="0">
                <a:solidFill>
                  <a:schemeClr val="bg1"/>
                </a:solidFill>
              </a:rPr>
              <a:t>– Михаил </a:t>
            </a:r>
            <a:r>
              <a:rPr lang="ru-RU" b="1" dirty="0" err="1" smtClean="0">
                <a:solidFill>
                  <a:schemeClr val="bg1"/>
                </a:solidFill>
              </a:rPr>
              <a:t>Метцель</a:t>
            </a:r>
            <a:r>
              <a:rPr lang="ru-RU" b="1" dirty="0" smtClean="0">
                <a:solidFill>
                  <a:schemeClr val="bg1"/>
                </a:solidFill>
              </a:rPr>
              <a:t>).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7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1012</Words>
  <Application>Microsoft Office PowerPoint</Application>
  <PresentationFormat>Экран (4:3)</PresentationFormat>
  <Paragraphs>78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БЕДСТВИЕ ИЛИ ПОМОЩЬ ПРИРОДЕ? </vt:lpstr>
      <vt:lpstr>Традиционно, весна – время пробуждения и обновления природы. А так же, время возникновения локальных  возгораний и широкомасштабных пожаров. Весенние палы – это поджог сухой прошлогодней травы, который многие люди всё ещё считают полезным для природы.  </vt:lpstr>
      <vt:lpstr>Презентация PowerPoint</vt:lpstr>
      <vt:lpstr>Мнение, что на выжженном месте трава растет быстрее, а зола удобряет почву, повышая ее плодородность  – МИФ! </vt:lpstr>
      <vt:lpstr>От пожаров гибнет лес!</vt:lpstr>
      <vt:lpstr>Презентация PowerPoint</vt:lpstr>
      <vt:lpstr>Выжигание сухостоя приводит к гибели животных и птиц!</vt:lpstr>
      <vt:lpstr>Дым травяных пожаров очень вреден для человека!</vt:lpstr>
      <vt:lpstr>Презентация PowerPoint</vt:lpstr>
      <vt:lpstr>По данным МЧС Нижегородской области:</vt:lpstr>
      <vt:lpstr>По данным МЧС Нижегородской области:</vt:lpstr>
      <vt:lpstr>По предварительному прогнозу пожарной опасности в лесах Российской Федерации на 2015 год </vt:lpstr>
      <vt:lpstr>Презентация PowerPoint</vt:lpstr>
      <vt:lpstr>Основные причины возникновения палов:</vt:lpstr>
      <vt:lpstr>Основные причины возникновения палов:</vt:lpstr>
      <vt:lpstr>Презентация PowerPoint</vt:lpstr>
      <vt:lpstr>Для того чтобы не допустить лесной пожар, достаточно соблюдать несколько правил:</vt:lpstr>
      <vt:lpstr>Для того чтобы не допустить лесной пожар, достаточно соблюдать несколько правил:</vt:lpstr>
      <vt:lpstr>Список использованных ресурсов: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main</cp:lastModifiedBy>
  <cp:revision>29</cp:revision>
  <dcterms:created xsi:type="dcterms:W3CDTF">2015-04-07T10:15:59Z</dcterms:created>
  <dcterms:modified xsi:type="dcterms:W3CDTF">2015-04-07T19:36:41Z</dcterms:modified>
</cp:coreProperties>
</file>